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118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65A73-17E4-4E8D-A065-DD1170B66E6C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3A610-4C67-4813-8503-652F36B583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65A73-17E4-4E8D-A065-DD1170B66E6C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3A610-4C67-4813-8503-652F36B583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65A73-17E4-4E8D-A065-DD1170B66E6C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3A610-4C67-4813-8503-652F36B583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65A73-17E4-4E8D-A065-DD1170B66E6C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3A610-4C67-4813-8503-652F36B583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65A73-17E4-4E8D-A065-DD1170B66E6C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3A610-4C67-4813-8503-652F36B583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65A73-17E4-4E8D-A065-DD1170B66E6C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3A610-4C67-4813-8503-652F36B583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65A73-17E4-4E8D-A065-DD1170B66E6C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3A610-4C67-4813-8503-652F36B583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65A73-17E4-4E8D-A065-DD1170B66E6C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3A610-4C67-4813-8503-652F36B583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65A73-17E4-4E8D-A065-DD1170B66E6C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3A610-4C67-4813-8503-652F36B583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65A73-17E4-4E8D-A065-DD1170B66E6C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3A610-4C67-4813-8503-652F36B583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765A73-17E4-4E8D-A065-DD1170B66E6C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13A610-4C67-4813-8503-652F36B583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765A73-17E4-4E8D-A065-DD1170B66E6C}" type="datetimeFigureOut">
              <a:rPr lang="ru-RU" smtClean="0"/>
              <a:pPr/>
              <a:t>20.09.2021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13A610-4C67-4813-8503-652F36B583E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58847"/>
            <a:ext cx="914400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i="1" dirty="0" smtClean="0"/>
          </a:p>
          <a:p>
            <a:pPr algn="ctr"/>
            <a:r>
              <a:rPr lang="ru-RU" sz="2400" b="1" i="1" dirty="0" smtClean="0"/>
              <a:t>Лекция 2. Производственное освещение.</a:t>
            </a:r>
          </a:p>
          <a:p>
            <a:r>
              <a:rPr lang="ru-RU" sz="2400" i="1" dirty="0" smtClean="0"/>
              <a:t>Производственное </a:t>
            </a:r>
            <a:r>
              <a:rPr lang="ru-RU" sz="2400" i="1" dirty="0"/>
              <a:t>освещение -</a:t>
            </a:r>
            <a:r>
              <a:rPr lang="ru-RU" sz="2400" dirty="0"/>
              <a:t> неотъемлемый элемент условий трудовой деятельности человека. При правильно организованном освещении рабочего места обеспечивается сохранность зрения человека и нормальное состояние его нервной системы, а также безопасность в процессе производства. Производительность труда и качество выпускаемой продукции находятся в прямой зависимости от освещения.</a:t>
            </a:r>
          </a:p>
          <a:p>
            <a:r>
              <a:rPr lang="ru-RU" sz="2400" i="1" dirty="0"/>
              <a:t>Видимый свет -</a:t>
            </a:r>
            <a:r>
              <a:rPr lang="ru-RU" sz="2400" dirty="0"/>
              <a:t> это электромагнитные волны с длиной волны от 380 до 770 нм. Он входит в оптическую область электромагнитного спектра, который ограничен длинами волн от 10 до 340000 нм. Видимый свет обеспечивает зрительное восприятие, дающее около 90% информации об окружающей среде, влияет на тонус центральной и периферической нервной системы, на обмен веществ в организме, его иммунные и аллергические реакции, на работоспособность и самочувствие человека.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"/>
            <a:ext cx="9144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Предусматривается: в местах, опасных для прохода людей; на лестничных клетках, вдоль основных проходов производственных помещений, в которых работают более 50 человек; в лестничных клетках жилых домов, высотой 6 и более этажей и других случаях по </a:t>
            </a:r>
            <a:r>
              <a:rPr lang="ru-RU" sz="2800" dirty="0" err="1" smtClean="0"/>
              <a:t>СНиП</a:t>
            </a:r>
            <a:r>
              <a:rPr lang="ru-RU" sz="2800" dirty="0" smtClean="0"/>
              <a:t>.</a:t>
            </a:r>
          </a:p>
          <a:p>
            <a:r>
              <a:rPr lang="en-US" sz="2800" dirty="0" smtClean="0"/>
              <a:t>	</a:t>
            </a:r>
            <a:r>
              <a:rPr lang="ru-RU" sz="2800" dirty="0" smtClean="0"/>
              <a:t>Минимальная </a:t>
            </a:r>
            <a:r>
              <a:rPr lang="ru-RU" sz="2800" dirty="0" smtClean="0"/>
              <a:t>освещенность на полу основных проходов и на ступеньках при эвакуационном освещении должна быть не менее 0,5 лк, </a:t>
            </a:r>
            <a:r>
              <a:rPr lang="ru-RU" sz="2800" dirty="0" err="1" smtClean="0"/>
              <a:t>н</a:t>
            </a:r>
            <a:r>
              <a:rPr lang="ru-RU" sz="2800" dirty="0" smtClean="0"/>
              <a:t> открытых территориях не менее 0,2 лк.</a:t>
            </a:r>
          </a:p>
          <a:p>
            <a:r>
              <a:rPr lang="en-US" sz="2800" i="1" dirty="0" smtClean="0"/>
              <a:t>	</a:t>
            </a:r>
            <a:r>
              <a:rPr lang="ru-RU" sz="2800" i="1" dirty="0" smtClean="0"/>
              <a:t>Сигнальное </a:t>
            </a:r>
            <a:r>
              <a:rPr lang="ru-RU" sz="2800" i="1" dirty="0" smtClean="0"/>
              <a:t>освещение</a:t>
            </a:r>
            <a:r>
              <a:rPr lang="ru-RU" sz="2800" dirty="0" smtClean="0"/>
              <a:t> применяют для фиксации границ опасных зон; оно указывает на наличие опасности, либо на безопасный путь эвакуации.</a:t>
            </a:r>
            <a:endParaRPr lang="ru-RU" sz="2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335846"/>
            <a:ext cx="91440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i="1" dirty="0" smtClean="0"/>
              <a:t>	</a:t>
            </a:r>
            <a:r>
              <a:rPr lang="ru-RU" sz="2800" i="1" dirty="0" smtClean="0"/>
              <a:t>Бактерицидное </a:t>
            </a:r>
            <a:r>
              <a:rPr lang="ru-RU" sz="2800" i="1" dirty="0" smtClean="0"/>
              <a:t>освещение</a:t>
            </a:r>
            <a:r>
              <a:rPr lang="ru-RU" sz="2800" dirty="0" smtClean="0"/>
              <a:t> применяется для обеззараживания воздуха производственных помещений, питьевой воды, продуктов питания. Наибольшей бактерицидной способностью обладает ультрафиолетовое излучение длиной волны 254...257 нм, создаваемое специальными лампами.</a:t>
            </a:r>
          </a:p>
          <a:p>
            <a:r>
              <a:rPr lang="en-US" sz="2800" i="1" dirty="0" smtClean="0"/>
              <a:t>	</a:t>
            </a:r>
            <a:r>
              <a:rPr lang="ru-RU" sz="2800" i="1" dirty="0" err="1" smtClean="0"/>
              <a:t>Эритемное</a:t>
            </a:r>
            <a:r>
              <a:rPr lang="ru-RU" sz="2800" i="1" dirty="0" smtClean="0"/>
              <a:t> </a:t>
            </a:r>
            <a:r>
              <a:rPr lang="ru-RU" sz="2800" i="1" dirty="0" smtClean="0"/>
              <a:t>(искусственное ультрафиолетовое) излучение</a:t>
            </a:r>
            <a:r>
              <a:rPr lang="ru-RU" sz="2800" dirty="0" smtClean="0"/>
              <a:t> создается в производственных помещениях, где недостаточно солнечного света (северные районы, подземные сооружения). Максимальное </a:t>
            </a:r>
            <a:r>
              <a:rPr lang="ru-RU" sz="2800" dirty="0" err="1" smtClean="0"/>
              <a:t>эритемное</a:t>
            </a:r>
            <a:r>
              <a:rPr lang="ru-RU" sz="2800" dirty="0" smtClean="0"/>
              <a:t> воздействие оказывают электромагнитные лучи с длиной волны 297 нм. Они стимулируют обмен веществ, кровообращения, дыхание и другие функции организма человека</a:t>
            </a:r>
            <a:r>
              <a:rPr lang="ru-RU" sz="2800" dirty="0" smtClean="0"/>
              <a:t>.</a:t>
            </a:r>
            <a:endParaRPr lang="ru-RU" sz="2800" dirty="0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357166"/>
            <a:ext cx="9144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i="1" dirty="0" smtClean="0"/>
              <a:t>	</a:t>
            </a:r>
            <a:r>
              <a:rPr lang="ru-RU" sz="2800" i="1" dirty="0" smtClean="0"/>
              <a:t>Искусственное </a:t>
            </a:r>
            <a:r>
              <a:rPr lang="ru-RU" sz="2800" i="1" dirty="0" smtClean="0"/>
              <a:t>освещение</a:t>
            </a:r>
            <a:r>
              <a:rPr lang="ru-RU" sz="2800" dirty="0" smtClean="0"/>
              <a:t> связано с затратами энергии, трудностью его монтажа, высокой стоимостью и требует постоянного наблюдения за эксплуатацией</a:t>
            </a:r>
            <a:r>
              <a:rPr lang="ru-RU" sz="2800" dirty="0" smtClean="0"/>
              <a:t>.</a:t>
            </a:r>
            <a:endParaRPr lang="en-US" sz="2800" dirty="0" smtClean="0"/>
          </a:p>
          <a:p>
            <a:endParaRPr lang="en-US" sz="2800" dirty="0" smtClean="0"/>
          </a:p>
          <a:p>
            <a:endParaRPr lang="en-US" sz="2800" dirty="0" smtClean="0"/>
          </a:p>
          <a:p>
            <a:r>
              <a:rPr lang="en-US" sz="2800" b="1" dirty="0" smtClean="0"/>
              <a:t>	</a:t>
            </a:r>
            <a:r>
              <a:rPr lang="ru-RU" sz="2800" b="1" dirty="0" smtClean="0"/>
              <a:t>Вопросы </a:t>
            </a:r>
            <a:r>
              <a:rPr lang="ru-RU" sz="2800" b="1" dirty="0" smtClean="0"/>
              <a:t>для </a:t>
            </a:r>
            <a:r>
              <a:rPr lang="ru-RU" sz="2800" b="1" dirty="0" smtClean="0"/>
              <a:t>самоконтроля</a:t>
            </a:r>
            <a:endParaRPr lang="ru-RU" sz="2800" b="1" dirty="0" smtClean="0"/>
          </a:p>
          <a:p>
            <a:pPr lvl="0"/>
            <a:r>
              <a:rPr lang="ru-RU" sz="2800" dirty="0" smtClean="0"/>
              <a:t>Перечислите виды освещения.</a:t>
            </a:r>
          </a:p>
          <a:p>
            <a:pPr lvl="0"/>
            <a:r>
              <a:rPr lang="ru-RU" sz="2800" dirty="0" smtClean="0"/>
              <a:t>Перечислите виды искусственного освещения.</a:t>
            </a:r>
          </a:p>
          <a:p>
            <a:pPr lvl="0"/>
            <a:r>
              <a:rPr lang="ru-RU" sz="2800" dirty="0" smtClean="0"/>
              <a:t>Приведите область применения эвакуационного освещения.</a:t>
            </a:r>
          </a:p>
          <a:p>
            <a:pPr lvl="0"/>
            <a:r>
              <a:rPr lang="ru-RU" sz="2800" dirty="0" smtClean="0"/>
              <a:t>Когда и где используют бактерицидное облучение (освещение)?</a:t>
            </a:r>
            <a:endParaRPr lang="ru-RU" sz="2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	</a:t>
            </a:r>
            <a:r>
              <a:rPr lang="ru-RU" sz="2800" dirty="0" smtClean="0"/>
              <a:t>Свет </a:t>
            </a:r>
            <a:r>
              <a:rPr lang="ru-RU" sz="2800" dirty="0"/>
              <a:t>является возбудителем зрительного анализатора. Человеческий глаз различает семь основных цветов и более сотни их оттенков. Чувствительность глаза к излучениям различных волн неодинакова.</a:t>
            </a:r>
          </a:p>
          <a:p>
            <a:r>
              <a:rPr lang="ru-RU" sz="2800" dirty="0"/>
              <a:t>Приблизительные границы длин волн (нм) и соответствующие им ощущения (цвета) следующие:</a:t>
            </a:r>
          </a:p>
          <a:p>
            <a:r>
              <a:rPr lang="ru-RU" sz="2800" dirty="0"/>
              <a:t>380-455 </a:t>
            </a:r>
            <a:r>
              <a:rPr lang="ru-RU" sz="2800" dirty="0" smtClean="0"/>
              <a:t>– фиолетовый</a:t>
            </a:r>
            <a:r>
              <a:rPr lang="en-US" sz="2800" dirty="0" smtClean="0"/>
              <a:t>,</a:t>
            </a:r>
            <a:r>
              <a:rPr lang="ru-RU" sz="2800" dirty="0" smtClean="0"/>
              <a:t> </a:t>
            </a:r>
            <a:r>
              <a:rPr lang="ru-RU" sz="2800" dirty="0"/>
              <a:t>540-590 </a:t>
            </a:r>
            <a:r>
              <a:rPr lang="ru-RU" sz="2800" dirty="0" smtClean="0"/>
              <a:t>– желтый</a:t>
            </a:r>
            <a:r>
              <a:rPr lang="en-US" sz="2800" dirty="0" smtClean="0"/>
              <a:t>,</a:t>
            </a:r>
            <a:endParaRPr lang="ru-RU" sz="2800" dirty="0"/>
          </a:p>
          <a:p>
            <a:r>
              <a:rPr lang="ru-RU" sz="2800" dirty="0"/>
              <a:t>455-470 </a:t>
            </a:r>
            <a:r>
              <a:rPr lang="ru-RU" sz="2800" dirty="0" smtClean="0"/>
              <a:t>– синий</a:t>
            </a:r>
            <a:r>
              <a:rPr lang="en-US" sz="2800" dirty="0" smtClean="0"/>
              <a:t>,</a:t>
            </a:r>
            <a:r>
              <a:rPr lang="ru-RU" sz="2800" dirty="0" smtClean="0"/>
              <a:t> 590-610-оранжевый</a:t>
            </a:r>
            <a:r>
              <a:rPr lang="en-US" sz="2800" dirty="0" smtClean="0"/>
              <a:t>,</a:t>
            </a:r>
            <a:endParaRPr lang="ru-RU" sz="2800" dirty="0"/>
          </a:p>
          <a:p>
            <a:r>
              <a:rPr lang="ru-RU" sz="2800" dirty="0"/>
              <a:t>470-500 </a:t>
            </a:r>
            <a:r>
              <a:rPr lang="ru-RU" sz="2800" dirty="0" smtClean="0"/>
              <a:t>– </a:t>
            </a:r>
            <a:r>
              <a:rPr lang="ru-RU" sz="2800" dirty="0" err="1" smtClean="0"/>
              <a:t>голубой</a:t>
            </a:r>
            <a:r>
              <a:rPr lang="en-US" sz="2800" dirty="0" smtClean="0"/>
              <a:t>,</a:t>
            </a:r>
            <a:r>
              <a:rPr lang="ru-RU" sz="2800" dirty="0" smtClean="0"/>
              <a:t> </a:t>
            </a:r>
            <a:r>
              <a:rPr lang="ru-RU" sz="2800" dirty="0"/>
              <a:t>610-770 </a:t>
            </a:r>
            <a:r>
              <a:rPr lang="ru-RU" sz="2800" dirty="0" smtClean="0"/>
              <a:t>– красный</a:t>
            </a:r>
            <a:r>
              <a:rPr lang="en-US" sz="2800" dirty="0" smtClean="0"/>
              <a:t>,</a:t>
            </a:r>
            <a:endParaRPr lang="ru-RU" sz="2800" dirty="0"/>
          </a:p>
          <a:p>
            <a:r>
              <a:rPr lang="ru-RU" sz="2800" dirty="0"/>
              <a:t>500-540 </a:t>
            </a:r>
            <a:r>
              <a:rPr lang="ru-RU" sz="2800" dirty="0" smtClean="0"/>
              <a:t>– зеленый</a:t>
            </a:r>
            <a:r>
              <a:rPr lang="en-US" sz="2800" dirty="0" smtClean="0"/>
              <a:t>.</a:t>
            </a:r>
            <a:endParaRPr lang="ru-RU" sz="2800" dirty="0"/>
          </a:p>
          <a:p>
            <a:r>
              <a:rPr lang="en-US" sz="2800" dirty="0" smtClean="0"/>
              <a:t>	</a:t>
            </a:r>
            <a:r>
              <a:rPr lang="ru-RU" sz="2800" dirty="0" smtClean="0"/>
              <a:t>Наибольшая </a:t>
            </a:r>
            <a:r>
              <a:rPr lang="ru-RU" sz="2800" dirty="0"/>
              <a:t>чувствительность органа зрения человека приходится на излучение с длиной волны 555 нм (желто-зеленый цвет).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400" b="1" dirty="0" smtClean="0"/>
              <a:t>	</a:t>
            </a:r>
            <a:r>
              <a:rPr lang="ru-RU" sz="2400" b="1" dirty="0" smtClean="0"/>
              <a:t>Виды </a:t>
            </a:r>
            <a:r>
              <a:rPr lang="ru-RU" sz="2400" b="1" dirty="0"/>
              <a:t>производственного освещения</a:t>
            </a:r>
          </a:p>
          <a:p>
            <a:r>
              <a:rPr lang="ru-RU" sz="2400" dirty="0"/>
              <a:t>В производственных помещениях используются 3 вида </a:t>
            </a:r>
            <a:r>
              <a:rPr lang="ru-RU" sz="2400" b="1" i="1" dirty="0"/>
              <a:t>освещения: естественное, искусственное и совмещенное или смешанное.</a:t>
            </a:r>
          </a:p>
          <a:p>
            <a:r>
              <a:rPr lang="en-US" sz="2400" b="1" i="1" dirty="0" smtClean="0"/>
              <a:t>	</a:t>
            </a:r>
            <a:r>
              <a:rPr lang="ru-RU" sz="2400" b="1" i="1" dirty="0" smtClean="0"/>
              <a:t>Совмещенное</a:t>
            </a:r>
            <a:r>
              <a:rPr lang="ru-RU" sz="2400" i="1" dirty="0" smtClean="0"/>
              <a:t> </a:t>
            </a:r>
            <a:r>
              <a:rPr lang="ru-RU" sz="2400" i="1" dirty="0"/>
              <a:t>освещение</a:t>
            </a:r>
            <a:r>
              <a:rPr lang="ru-RU" sz="2400" dirty="0"/>
              <a:t> характеризуется одновременным сочетанием </a:t>
            </a:r>
            <a:r>
              <a:rPr lang="ru-RU" sz="2400" i="1" dirty="0"/>
              <a:t>естественного и искусственного освещения</a:t>
            </a:r>
            <a:r>
              <a:rPr lang="ru-RU" sz="2400" dirty="0"/>
              <a:t> и применяется в том случае, когда только естественное освещение не может обеспечить необходимые условия для выполнения производственных операций. Искусственное освещение в системе совмещенного может функционировать постоянно (в зонах с недостаточным освещением) или включаться с наступлением сумерек.</a:t>
            </a:r>
          </a:p>
          <a:p>
            <a:r>
              <a:rPr lang="en-US" sz="2400" b="1" i="1" dirty="0" smtClean="0"/>
              <a:t>	</a:t>
            </a:r>
            <a:r>
              <a:rPr lang="ru-RU" sz="2400" b="1" i="1" dirty="0" smtClean="0"/>
              <a:t>Естественное</a:t>
            </a:r>
            <a:r>
              <a:rPr lang="ru-RU" sz="2400" i="1" dirty="0" smtClean="0"/>
              <a:t> </a:t>
            </a:r>
            <a:r>
              <a:rPr lang="ru-RU" sz="2400" i="1" dirty="0"/>
              <a:t>освещение</a:t>
            </a:r>
            <a:r>
              <a:rPr lang="ru-RU" sz="2400" dirty="0"/>
              <a:t> создается природными источниками света - прямыми солнечными лучами и диффузным светом небосвода (от солнечных лучей, рассеянных атмосферой) и меняется в зависимости от географической широты, времени года и суток, степени облачности и прозрачности атмосферы.</a:t>
            </a:r>
          </a:p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 smtClean="0"/>
              <a:t>	</a:t>
            </a:r>
            <a:r>
              <a:rPr lang="ru-RU" sz="2800" dirty="0" smtClean="0"/>
              <a:t>На </a:t>
            </a:r>
            <a:r>
              <a:rPr lang="ru-RU" sz="2800" dirty="0" smtClean="0"/>
              <a:t>освещение оказывает влияние также местонахождение и устройство зданий, величина застекленной поверхности, форма и расположение окон, глубина помещения, расстояние между противоположными зданиями и др.</a:t>
            </a:r>
          </a:p>
          <a:p>
            <a:pPr algn="just"/>
            <a:r>
              <a:rPr lang="en-US" sz="2800" dirty="0" smtClean="0"/>
              <a:t>	</a:t>
            </a:r>
            <a:r>
              <a:rPr lang="ru-RU" sz="2800" dirty="0" smtClean="0"/>
              <a:t>Естественное </a:t>
            </a:r>
            <a:r>
              <a:rPr lang="ru-RU" sz="2800" dirty="0" smtClean="0"/>
              <a:t>освещение по конструктивному исполнению бывает:</a:t>
            </a:r>
          </a:p>
          <a:p>
            <a:pPr algn="just"/>
            <a:r>
              <a:rPr lang="ru-RU" sz="2800" dirty="0" smtClean="0"/>
              <a:t>а)	боковое - через световые проемы (окна) в наружных стенах (одностороннее и двухстороннее);</a:t>
            </a:r>
          </a:p>
          <a:p>
            <a:pPr algn="just"/>
            <a:r>
              <a:rPr lang="ru-RU" sz="2800" dirty="0" smtClean="0"/>
              <a:t>б)	верхнее - через световые проемы, расположенные в верхней части (крыше) здания (аэрационные и зенитные фонари и т.д.);</a:t>
            </a:r>
          </a:p>
          <a:p>
            <a:pPr algn="just"/>
            <a:r>
              <a:rPr lang="ru-RU" sz="2800" dirty="0" smtClean="0"/>
              <a:t>в)	комбинированное - сочетание верхнего и бокового освещения</a:t>
            </a:r>
            <a:r>
              <a:rPr lang="ru-RU" sz="2800" dirty="0" smtClean="0"/>
              <a:t>.</a:t>
            </a:r>
            <a:endParaRPr lang="ru-RU" sz="2800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357166"/>
            <a:ext cx="91440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i="1" dirty="0" smtClean="0"/>
              <a:t>	</a:t>
            </a:r>
            <a:r>
              <a:rPr lang="ru-RU" sz="2800" i="1" dirty="0" smtClean="0"/>
              <a:t>Наиболее </a:t>
            </a:r>
            <a:r>
              <a:rPr lang="ru-RU" sz="2800" i="1" dirty="0" smtClean="0"/>
              <a:t>эффективно комбинированное естественное </a:t>
            </a:r>
            <a:r>
              <a:rPr lang="ru-RU" sz="2800" i="1" dirty="0" smtClean="0"/>
              <a:t>освещение,</a:t>
            </a:r>
            <a:r>
              <a:rPr lang="en-US" sz="2800" i="1" dirty="0" smtClean="0"/>
              <a:t> </a:t>
            </a:r>
            <a:r>
              <a:rPr lang="ru-RU" sz="2800" dirty="0" smtClean="0"/>
              <a:t>обеспечивающее </a:t>
            </a:r>
            <a:r>
              <a:rPr lang="ru-RU" sz="2800" dirty="0" smtClean="0"/>
              <a:t>большую равномерность уровня освещенности. При применении только бокового освещения создается высокая освещенность вблизи окон и низкая в глубине помещения и при этом возможно образование теней от оборудования больших размеров.</a:t>
            </a:r>
          </a:p>
          <a:p>
            <a:r>
              <a:rPr lang="en-US" sz="2800" dirty="0" smtClean="0"/>
              <a:t>	</a:t>
            </a:r>
            <a:r>
              <a:rPr lang="ru-RU" sz="2800" dirty="0" smtClean="0"/>
              <a:t>Условия </a:t>
            </a:r>
            <a:r>
              <a:rPr lang="ru-RU" sz="2800" dirty="0" smtClean="0"/>
              <a:t>гигиены труда требуют максимального использования естественно освещения, т.к. солнечный свет оказывает </a:t>
            </a:r>
            <a:r>
              <a:rPr lang="ru-RU" sz="2800" dirty="0" err="1" smtClean="0"/>
              <a:t>оздоравливающее</a:t>
            </a:r>
            <a:r>
              <a:rPr lang="ru-RU" sz="2800" dirty="0" smtClean="0"/>
              <a:t> действие на организм. Однако оно не может в полной мере обеспечить необходимую освещенность производственных помещений. Поэтому в практической деятельности широко используется искусственное освещение</a:t>
            </a:r>
            <a:endParaRPr lang="ru-RU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i="1" dirty="0" smtClean="0"/>
              <a:t>	</a:t>
            </a:r>
            <a:r>
              <a:rPr lang="ru-RU" sz="2800" i="1" dirty="0" smtClean="0"/>
              <a:t>Искусственное </a:t>
            </a:r>
            <a:r>
              <a:rPr lang="ru-RU" sz="2800" i="1" dirty="0" smtClean="0"/>
              <a:t>освещение</a:t>
            </a:r>
            <a:r>
              <a:rPr lang="ru-RU" sz="2800" dirty="0" smtClean="0"/>
              <a:t> по конструктивному исполнению бывает двух видов: общее </a:t>
            </a:r>
            <a:r>
              <a:rPr lang="ru-RU" sz="2800" dirty="0" smtClean="0"/>
              <a:t>и</a:t>
            </a:r>
            <a:r>
              <a:rPr lang="en-US" sz="2800" dirty="0" smtClean="0"/>
              <a:t> </a:t>
            </a:r>
            <a:r>
              <a:rPr lang="ru-RU" sz="2800" dirty="0" smtClean="0"/>
              <a:t>комбинированное</a:t>
            </a:r>
            <a:r>
              <a:rPr lang="ru-RU" sz="2800" dirty="0" smtClean="0"/>
              <a:t>.</a:t>
            </a:r>
          </a:p>
          <a:p>
            <a:r>
              <a:rPr lang="en-US" sz="2800" i="1" dirty="0" smtClean="0"/>
              <a:t>	</a:t>
            </a:r>
            <a:r>
              <a:rPr lang="ru-RU" sz="2800" i="1" dirty="0" smtClean="0"/>
              <a:t>Общее </a:t>
            </a:r>
            <a:r>
              <a:rPr lang="ru-RU" sz="2800" i="1" dirty="0" smtClean="0"/>
              <a:t>искусственное освещение</a:t>
            </a:r>
            <a:r>
              <a:rPr lang="ru-RU" sz="2800" dirty="0" smtClean="0"/>
              <a:t> применяют в помещениях, где выполняются однотипные работы по всей площади при большой плотности рабочих мест (гальванические, литейные, сварочные цехи), а также в административных, конторских и складских помещениях.</a:t>
            </a:r>
          </a:p>
          <a:p>
            <a:r>
              <a:rPr lang="en-US" sz="2800" dirty="0" smtClean="0"/>
              <a:t>	</a:t>
            </a:r>
            <a:r>
              <a:rPr lang="ru-RU" sz="2800" dirty="0" smtClean="0"/>
              <a:t>Различают</a:t>
            </a:r>
            <a:r>
              <a:rPr lang="ru-RU" sz="2800" dirty="0" smtClean="0"/>
              <a:t>:	</a:t>
            </a:r>
            <a:r>
              <a:rPr lang="ru-RU" sz="2800" i="1" dirty="0" smtClean="0"/>
              <a:t>общее равномерное освещение</a:t>
            </a:r>
            <a:r>
              <a:rPr lang="ru-RU" sz="2800" dirty="0" smtClean="0"/>
              <a:t> (световой </a:t>
            </a:r>
            <a:r>
              <a:rPr lang="ru-RU" sz="2800" dirty="0" smtClean="0"/>
              <a:t>поток</a:t>
            </a:r>
            <a:r>
              <a:rPr lang="en-US" sz="2800" dirty="0" smtClean="0"/>
              <a:t> </a:t>
            </a:r>
            <a:r>
              <a:rPr lang="ru-RU" sz="2800" dirty="0" smtClean="0"/>
              <a:t>распределяется </a:t>
            </a:r>
            <a:r>
              <a:rPr lang="ru-RU" sz="2800" dirty="0" smtClean="0"/>
              <a:t>равномерно по всей площади без учета расположения рабочих мест); </a:t>
            </a:r>
            <a:r>
              <a:rPr lang="ru-RU" sz="2800" i="1" dirty="0" smtClean="0"/>
              <a:t>общее локализованное освещение</a:t>
            </a:r>
            <a:r>
              <a:rPr lang="ru-RU" sz="2800" dirty="0" smtClean="0"/>
              <a:t> (с учетом расположения рабочих мест</a:t>
            </a:r>
            <a:r>
              <a:rPr lang="ru-RU" sz="2800" dirty="0" smtClean="0"/>
              <a:t>).</a:t>
            </a:r>
            <a:endParaRPr lang="ru-RU" sz="2800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"/>
            <a:ext cx="91440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	</a:t>
            </a:r>
            <a:r>
              <a:rPr lang="ru-RU" sz="2800" dirty="0" smtClean="0"/>
              <a:t>При </a:t>
            </a:r>
            <a:r>
              <a:rPr lang="ru-RU" sz="2800" dirty="0" smtClean="0"/>
              <a:t>выполнении точных зрительных работ, наряду с общим освещение применяют местное.</a:t>
            </a:r>
          </a:p>
          <a:p>
            <a:r>
              <a:rPr lang="en-US" sz="2800" i="1" dirty="0" smtClean="0"/>
              <a:t>	</a:t>
            </a:r>
            <a:r>
              <a:rPr lang="ru-RU" sz="2800" i="1" dirty="0" smtClean="0"/>
              <a:t>Комбинированное </a:t>
            </a:r>
            <a:r>
              <a:rPr lang="ru-RU" sz="2800" i="1" dirty="0" smtClean="0"/>
              <a:t>освещение -</a:t>
            </a:r>
            <a:r>
              <a:rPr lang="ru-RU" sz="2800" dirty="0" smtClean="0"/>
              <a:t> это совокупность местного и общего. Применение одного местного освещения внутри помещений не допускает, поскольку образуются резкие тени, зрение быстро утомляется и создается опасность производственного травматизма.</a:t>
            </a:r>
          </a:p>
          <a:p>
            <a:r>
              <a:rPr lang="ru-RU" sz="2800" dirty="0" smtClean="0"/>
              <a:t>По функциональному назначению искусственное освещение подразделяют на рабочее, аварийное и специальное.</a:t>
            </a:r>
            <a:endParaRPr lang="ru-RU" sz="28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i="1" dirty="0" smtClean="0"/>
              <a:t>	</a:t>
            </a:r>
            <a:r>
              <a:rPr lang="ru-RU" sz="2800" i="1" dirty="0" smtClean="0"/>
              <a:t>Рабочее </a:t>
            </a:r>
            <a:r>
              <a:rPr lang="ru-RU" sz="2800" i="1" dirty="0" smtClean="0"/>
              <a:t>освещение</a:t>
            </a:r>
            <a:r>
              <a:rPr lang="ru-RU" sz="2800" dirty="0" smtClean="0"/>
              <a:t> предназначено для обеспечения нормального выполнения производственного процесса, прохода людей, движения транспорта и является обязательным для всех производственных помещений.</a:t>
            </a:r>
          </a:p>
          <a:p>
            <a:r>
              <a:rPr lang="en-US" sz="2800" i="1" dirty="0" smtClean="0"/>
              <a:t>	</a:t>
            </a:r>
            <a:r>
              <a:rPr lang="ru-RU" sz="2800" i="1" dirty="0" smtClean="0"/>
              <a:t>Аварийное </a:t>
            </a:r>
            <a:r>
              <a:rPr lang="ru-RU" sz="2800" i="1" dirty="0" smtClean="0"/>
              <a:t>-</a:t>
            </a:r>
            <a:r>
              <a:rPr lang="ru-RU" sz="2800" dirty="0" smtClean="0"/>
              <a:t> предназначено для продолжения работы в тех случаях, когда внезапное отключение рабочего освещения (при авариях) и связанное с этим нарушение нормального обслуживания оборудования могут вызвать взрыв, пожар, отравление людей, нарушение технологического процесса, нарушение обслуживания больных в операционных, нарушение режима детских учреждений.</a:t>
            </a:r>
            <a:endParaRPr lang="ru-RU" sz="28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i="1" dirty="0" smtClean="0"/>
              <a:t>	</a:t>
            </a:r>
            <a:r>
              <a:rPr lang="ru-RU" sz="2800" i="1" dirty="0" smtClean="0"/>
              <a:t>Минимальная </a:t>
            </a:r>
            <a:r>
              <a:rPr lang="ru-RU" sz="2800" i="1" dirty="0" smtClean="0"/>
              <a:t>освещенность рабочих</a:t>
            </a:r>
            <a:r>
              <a:rPr lang="ru-RU" sz="2800" dirty="0" smtClean="0"/>
              <a:t> поверхностей должна составлять 5% нормальной освещенности рабочего освещения, но не менее 2 лк внутри здания и 1 лк для территорий предприятия.</a:t>
            </a:r>
          </a:p>
          <a:p>
            <a:r>
              <a:rPr lang="en-US" sz="2800" i="1" dirty="0" smtClean="0"/>
              <a:t>	</a:t>
            </a:r>
            <a:r>
              <a:rPr lang="ru-RU" sz="2800" i="1" dirty="0" smtClean="0"/>
              <a:t>Специальное </a:t>
            </a:r>
            <a:r>
              <a:rPr lang="ru-RU" sz="2800" i="1" dirty="0" smtClean="0"/>
              <a:t>освещение</a:t>
            </a:r>
            <a:r>
              <a:rPr lang="ru-RU" sz="2800" dirty="0" smtClean="0"/>
              <a:t> может быть охранным, эвакуационным, сигнальным, бактерицидным и </a:t>
            </a:r>
            <a:r>
              <a:rPr lang="ru-RU" sz="2800" dirty="0" err="1" smtClean="0"/>
              <a:t>эритемным</a:t>
            </a:r>
            <a:r>
              <a:rPr lang="ru-RU" sz="2800" dirty="0" smtClean="0"/>
              <a:t>.</a:t>
            </a:r>
            <a:endParaRPr lang="en-US" sz="2800" dirty="0" smtClean="0"/>
          </a:p>
          <a:p>
            <a:r>
              <a:rPr lang="en-US" sz="2800" dirty="0" smtClean="0"/>
              <a:t>	</a:t>
            </a:r>
            <a:r>
              <a:rPr lang="ru-RU" sz="2800" dirty="0" smtClean="0"/>
              <a:t> </a:t>
            </a:r>
            <a:r>
              <a:rPr lang="ru-RU" sz="2800" i="1" dirty="0" smtClean="0"/>
              <a:t>Охранное</a:t>
            </a:r>
            <a:r>
              <a:rPr lang="ru-RU" sz="2800" dirty="0" smtClean="0"/>
              <a:t> освещение устраивают вдоль границ территорий, охраняемых специальным персоналом. Наименьшая освещенность в ночное время 0,5 лк.</a:t>
            </a:r>
          </a:p>
          <a:p>
            <a:r>
              <a:rPr lang="en-US" sz="2800" i="1" dirty="0" smtClean="0"/>
              <a:t>	</a:t>
            </a:r>
            <a:r>
              <a:rPr lang="ru-RU" sz="2800" i="1" dirty="0" smtClean="0"/>
              <a:t>Эвакуационное </a:t>
            </a:r>
            <a:r>
              <a:rPr lang="ru-RU" sz="2800" i="1" dirty="0" smtClean="0"/>
              <a:t>освещение</a:t>
            </a:r>
            <a:r>
              <a:rPr lang="ru-RU" sz="2800" dirty="0" smtClean="0"/>
              <a:t> предназначено для обеспечения эвакуации людей из производственного помещения при авариях и отключении рабочего освещения</a:t>
            </a:r>
            <a:r>
              <a:rPr lang="ru-RU" sz="2800" dirty="0" smtClean="0"/>
              <a:t>.</a:t>
            </a:r>
            <a:endParaRPr lang="ru-RU" sz="28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172</Words>
  <Application>Microsoft Office PowerPoint</Application>
  <PresentationFormat>Экран (4:3)</PresentationFormat>
  <Paragraphs>48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AsusPc</dc:creator>
  <cp:lastModifiedBy>AsusPc</cp:lastModifiedBy>
  <cp:revision>3</cp:revision>
  <dcterms:created xsi:type="dcterms:W3CDTF">2021-09-16T10:35:41Z</dcterms:created>
  <dcterms:modified xsi:type="dcterms:W3CDTF">2021-09-20T18:16:15Z</dcterms:modified>
</cp:coreProperties>
</file>